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71" r:id="rId12"/>
    <p:sldId id="270" r:id="rId13"/>
    <p:sldId id="266" r:id="rId14"/>
    <p:sldId id="267" r:id="rId15"/>
    <p:sldId id="268" r:id="rId16"/>
    <p:sldId id="269"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CC598-5379-43CA-A0B1-ABE892C0D6BC}" type="datetimeFigureOut">
              <a:rPr lang="en-US" smtClean="0"/>
              <a:t>10/10/2019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4F7213-87C2-453A-97CE-8EE50280B456}" type="slidenum">
              <a:rPr lang="en-US" smtClean="0"/>
              <a:t>‹#›</a:t>
            </a:fld>
            <a:endParaRPr lang="en-US" dirty="0"/>
          </a:p>
        </p:txBody>
      </p:sp>
    </p:spTree>
    <p:extLst>
      <p:ext uri="{BB962C8B-B14F-4D97-AF65-F5344CB8AC3E}">
        <p14:creationId xmlns:p14="http://schemas.microsoft.com/office/powerpoint/2010/main" val="191248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96EB62-C000-4903-8482-AAB3749C01C3}"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244042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F90C156E-9731-4981-93C5-766D289CC747}"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2550165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86F698-1436-4965-AE84-C96E9977096A}"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745971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14163F-BFEC-4883-8104-EE88F2543328}" type="datetime1">
              <a:rPr lang="en-US" smtClean="0"/>
              <a:t>10/10/2019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354058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352A47-D9BF-4708-A768-1BBB6D0195FA}" type="datetime1">
              <a:rPr lang="en-US" smtClean="0"/>
              <a:t>10/10/2019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2304802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C51ED81-C30A-4957-A79E-3AD8CAFBC370}" type="datetime1">
              <a:rPr lang="en-US" smtClean="0"/>
              <a:t>10/10/2019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1493766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131A17F-2FE7-4EA6-8DE6-6AE73E06BCA9}" type="datetime1">
              <a:rPr lang="en-US" smtClean="0"/>
              <a:t>10/10/2019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797302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9C6F720-1B22-42FF-83A4-71C165E9CC08}" type="datetime1">
              <a:rPr lang="en-US" smtClean="0"/>
              <a:t>10/10/2019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324749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61AD34-895F-4DEE-BF6F-E3160E76A74B}" type="datetime1">
              <a:rPr lang="en-US" smtClean="0"/>
              <a:t>10/10/2019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563682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4391D1-1C55-4979-815C-B0244625A13F}" type="datetime1">
              <a:rPr lang="en-US" smtClean="0"/>
              <a:t>10/10/2019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4210597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9943599-E156-47C5-BF20-A977192A3542}"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477740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4212BA1-968B-4C0F-8FDD-9ED91AD12F10}"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37400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060D5A-68A2-4088-BCA5-47E726D14D86}"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4269580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1EDD864-90B3-47E8-A48B-E72510D3BC7E}" type="datetime1">
              <a:rPr lang="en-US" smtClean="0"/>
              <a:t>10/10/2019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4275761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222C61D-EA61-4090-9C29-CE5BED2BD8B0}" type="datetime1">
              <a:rPr lang="en-US" smtClean="0"/>
              <a:t>10/10/2019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201275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47493-9F65-4B70-995B-DD66800B94A2}"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3888548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AFF423-0C12-4A6A-A95C-B79410B465F7}" type="datetime1">
              <a:rPr lang="en-US" smtClean="0"/>
              <a:t>10/10/2019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42124E-40F3-497B-85D7-6B6A97B568DC}" type="slidenum">
              <a:rPr lang="en-US" smtClean="0"/>
              <a:t>‹#›</a:t>
            </a:fld>
            <a:endParaRPr lang="en-US" dirty="0"/>
          </a:p>
        </p:txBody>
      </p:sp>
    </p:spTree>
    <p:extLst>
      <p:ext uri="{BB962C8B-B14F-4D97-AF65-F5344CB8AC3E}">
        <p14:creationId xmlns:p14="http://schemas.microsoft.com/office/powerpoint/2010/main" val="1034040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A83E9E0-A932-4FB1-BDF8-F4FAE98AD9F7}" type="datetime1">
              <a:rPr lang="en-US" smtClean="0"/>
              <a:t>10/10/2019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E42124E-40F3-497B-85D7-6B6A97B568DC}" type="slidenum">
              <a:rPr lang="en-US" smtClean="0"/>
              <a:t>‹#›</a:t>
            </a:fld>
            <a:endParaRPr lang="en-US" dirty="0"/>
          </a:p>
        </p:txBody>
      </p:sp>
    </p:spTree>
    <p:extLst>
      <p:ext uri="{BB962C8B-B14F-4D97-AF65-F5344CB8AC3E}">
        <p14:creationId xmlns:p14="http://schemas.microsoft.com/office/powerpoint/2010/main" val="266269716"/>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5B6CF-DC2B-4ED5-B5F1-43F31DAD5D88}"/>
              </a:ext>
            </a:extLst>
          </p:cNvPr>
          <p:cNvSpPr>
            <a:spLocks noGrp="1"/>
          </p:cNvSpPr>
          <p:nvPr>
            <p:ph type="ctrTitle"/>
          </p:nvPr>
        </p:nvSpPr>
        <p:spPr/>
        <p:txBody>
          <a:bodyPr/>
          <a:lstStyle/>
          <a:p>
            <a:r>
              <a:rPr lang="en-US" dirty="0"/>
              <a:t>The systems model of training</a:t>
            </a:r>
          </a:p>
        </p:txBody>
      </p:sp>
      <p:sp>
        <p:nvSpPr>
          <p:cNvPr id="3" name="Subtitle 2">
            <a:extLst>
              <a:ext uri="{FF2B5EF4-FFF2-40B4-BE49-F238E27FC236}">
                <a16:creationId xmlns:a16="http://schemas.microsoft.com/office/drawing/2014/main" id="{995B1444-A61C-4B93-A6D9-7CC35AFB5B81}"/>
              </a:ext>
            </a:extLst>
          </p:cNvPr>
          <p:cNvSpPr>
            <a:spLocks noGrp="1"/>
          </p:cNvSpPr>
          <p:nvPr>
            <p:ph type="subTitle" idx="1"/>
          </p:nvPr>
        </p:nvSpPr>
        <p:spPr/>
        <p:txBody>
          <a:bodyPr>
            <a:normAutofit fontScale="70000" lnSpcReduction="20000"/>
          </a:bodyPr>
          <a:lstStyle/>
          <a:p>
            <a:r>
              <a:rPr lang="en-US" dirty="0"/>
              <a:t>Student’s name </a:t>
            </a:r>
          </a:p>
          <a:p>
            <a:r>
              <a:rPr lang="en-US" dirty="0"/>
              <a:t>Institution</a:t>
            </a:r>
          </a:p>
          <a:p>
            <a:r>
              <a:rPr lang="en-US" dirty="0"/>
              <a:t>Date </a:t>
            </a:r>
          </a:p>
        </p:txBody>
      </p:sp>
      <p:sp>
        <p:nvSpPr>
          <p:cNvPr id="4" name="Rectangle 3">
            <a:extLst>
              <a:ext uri="{FF2B5EF4-FFF2-40B4-BE49-F238E27FC236}">
                <a16:creationId xmlns:a16="http://schemas.microsoft.com/office/drawing/2014/main" id="{14C3E7E6-3114-41CC-881E-32AD5EBB495C}"/>
              </a:ext>
            </a:extLst>
          </p:cNvPr>
          <p:cNvSpPr/>
          <p:nvPr/>
        </p:nvSpPr>
        <p:spPr>
          <a:xfrm>
            <a:off x="5939547" y="3244334"/>
            <a:ext cx="312906" cy="369332"/>
          </a:xfrm>
          <a:prstGeom prst="rect">
            <a:avLst/>
          </a:prstGeom>
        </p:spPr>
        <p:txBody>
          <a:bodyPr wrap="none">
            <a:spAutoFit/>
          </a:bodyPr>
          <a:lstStyle/>
          <a:p>
            <a:r>
              <a:rPr lang="en-US" dirty="0">
                <a:solidFill>
                  <a:srgbClr val="2D3B45"/>
                </a:solidFill>
                <a:latin typeface="Helvetica" panose="020B0604020202020204" pitchFamily="34" charset="0"/>
                <a:ea typeface="Times New Roman" panose="02020603050405020304" pitchFamily="18" charset="0"/>
              </a:rPr>
              <a:t>. </a:t>
            </a:r>
            <a:endParaRPr lang="en-US" dirty="0"/>
          </a:p>
        </p:txBody>
      </p:sp>
      <p:sp>
        <p:nvSpPr>
          <p:cNvPr id="6" name="Slide Number Placeholder 5">
            <a:extLst>
              <a:ext uri="{FF2B5EF4-FFF2-40B4-BE49-F238E27FC236}">
                <a16:creationId xmlns:a16="http://schemas.microsoft.com/office/drawing/2014/main" id="{5B8A3017-7842-4F29-9AC5-FBCCA6E1E814}"/>
              </a:ext>
            </a:extLst>
          </p:cNvPr>
          <p:cNvSpPr>
            <a:spLocks noGrp="1"/>
          </p:cNvSpPr>
          <p:nvPr>
            <p:ph type="sldNum" sz="quarter" idx="12"/>
          </p:nvPr>
        </p:nvSpPr>
        <p:spPr/>
        <p:txBody>
          <a:bodyPr/>
          <a:lstStyle/>
          <a:p>
            <a:fld id="{FE42124E-40F3-497B-85D7-6B6A97B568DC}" type="slidenum">
              <a:rPr lang="en-US" smtClean="0"/>
              <a:t>1</a:t>
            </a:fld>
            <a:endParaRPr lang="en-US" dirty="0"/>
          </a:p>
        </p:txBody>
      </p:sp>
    </p:spTree>
    <p:extLst>
      <p:ext uri="{BB962C8B-B14F-4D97-AF65-F5344CB8AC3E}">
        <p14:creationId xmlns:p14="http://schemas.microsoft.com/office/powerpoint/2010/main" val="3614860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CF0E5-504B-41A9-B391-D4C9B6F50A18}"/>
              </a:ext>
            </a:extLst>
          </p:cNvPr>
          <p:cNvSpPr>
            <a:spLocks noGrp="1"/>
          </p:cNvSpPr>
          <p:nvPr>
            <p:ph type="title"/>
          </p:nvPr>
        </p:nvSpPr>
        <p:spPr/>
        <p:txBody>
          <a:bodyPr/>
          <a:lstStyle/>
          <a:p>
            <a:r>
              <a:rPr lang="en-US" dirty="0"/>
              <a:t>The System Model Training</a:t>
            </a:r>
          </a:p>
        </p:txBody>
      </p:sp>
      <p:sp>
        <p:nvSpPr>
          <p:cNvPr id="3" name="Content Placeholder 2">
            <a:extLst>
              <a:ext uri="{FF2B5EF4-FFF2-40B4-BE49-F238E27FC236}">
                <a16:creationId xmlns:a16="http://schemas.microsoft.com/office/drawing/2014/main" id="{3BF0626A-B787-469E-A549-CE3D03CAED1A}"/>
              </a:ext>
            </a:extLst>
          </p:cNvPr>
          <p:cNvSpPr>
            <a:spLocks noGrp="1"/>
          </p:cNvSpPr>
          <p:nvPr>
            <p:ph idx="1"/>
          </p:nvPr>
        </p:nvSpPr>
        <p:spPr/>
        <p:txBody>
          <a:bodyPr>
            <a:normAutofit fontScale="92500" lnSpcReduction="20000"/>
          </a:bodyPr>
          <a:lstStyle/>
          <a:p>
            <a:pPr marL="0" indent="0">
              <a:buNone/>
            </a:pPr>
            <a:r>
              <a:rPr lang="en-US" dirty="0"/>
              <a:t>The success of training as well as development programmes in organizations is dependent on the full execution of its training and development plans. </a:t>
            </a:r>
          </a:p>
          <a:p>
            <a:pPr marL="0" indent="0">
              <a:buNone/>
            </a:pPr>
            <a:r>
              <a:rPr lang="en-US" dirty="0"/>
              <a:t>The System Model Training: The system model consists of five phases. It should be repeated on a regular basis to make further improvements. </a:t>
            </a:r>
          </a:p>
          <a:p>
            <a:pPr marL="0" indent="0">
              <a:buNone/>
            </a:pPr>
            <a:r>
              <a:rPr lang="en-US" dirty="0"/>
              <a:t>The training should achieve the purpose of helping the employees to perform their work to required standards.</a:t>
            </a:r>
          </a:p>
          <a:p>
            <a:pPr marL="0" indent="0">
              <a:buNone/>
            </a:pPr>
            <a:r>
              <a:rPr lang="en-US" dirty="0"/>
              <a:t>The five steps in the systems model include;</a:t>
            </a:r>
          </a:p>
          <a:p>
            <a:pPr marL="457200" indent="-457200">
              <a:buAutoNum type="arabicPeriod"/>
            </a:pPr>
            <a:r>
              <a:rPr lang="en-US" b="1" dirty="0"/>
              <a:t>Analyze and identify</a:t>
            </a:r>
            <a:r>
              <a:rPr lang="en-US" dirty="0"/>
              <a:t> </a:t>
            </a:r>
          </a:p>
          <a:p>
            <a:pPr marL="457200" indent="-457200">
              <a:buAutoNum type="arabicPeriod"/>
            </a:pPr>
            <a:r>
              <a:rPr lang="en-US" b="1" dirty="0"/>
              <a:t>Design and provide training</a:t>
            </a:r>
            <a:r>
              <a:rPr lang="en-US" dirty="0"/>
              <a:t> </a:t>
            </a:r>
          </a:p>
          <a:p>
            <a:pPr marL="457200" indent="-457200">
              <a:buAutoNum type="arabicPeriod"/>
            </a:pPr>
            <a:r>
              <a:rPr lang="en-US" b="1" dirty="0"/>
              <a:t>Develop</a:t>
            </a:r>
            <a:endParaRPr lang="en-US" dirty="0"/>
          </a:p>
          <a:p>
            <a:pPr marL="457200" indent="-457200">
              <a:buAutoNum type="arabicPeriod"/>
            </a:pPr>
            <a:r>
              <a:rPr lang="en-US" b="1" dirty="0"/>
              <a:t>Implementing</a:t>
            </a:r>
          </a:p>
          <a:p>
            <a:pPr marL="457200" indent="-457200">
              <a:buAutoNum type="arabicPeriod"/>
            </a:pPr>
            <a:r>
              <a:rPr lang="en-US" b="1" dirty="0"/>
              <a:t>Evaluating</a:t>
            </a:r>
            <a:endParaRPr lang="en-US" dirty="0"/>
          </a:p>
          <a:p>
            <a:pPr marL="457200" indent="-457200">
              <a:buAutoNum type="arabicPeriod"/>
            </a:pPr>
            <a:endParaRPr lang="en-US" dirty="0"/>
          </a:p>
          <a:p>
            <a:pPr marL="0" indent="0">
              <a:buNone/>
            </a:pPr>
            <a:endParaRPr lang="en-US" dirty="0"/>
          </a:p>
          <a:p>
            <a:pPr marL="0" indent="0">
              <a:buNone/>
            </a:pPr>
            <a:endParaRPr lang="en-US" dirty="0"/>
          </a:p>
          <a:p>
            <a:pPr marL="0" indent="0">
              <a:buNone/>
            </a:pPr>
            <a:endParaRPr lang="en-US" dirty="0"/>
          </a:p>
        </p:txBody>
      </p:sp>
      <p:sp>
        <p:nvSpPr>
          <p:cNvPr id="5" name="Slide Number Placeholder 4">
            <a:extLst>
              <a:ext uri="{FF2B5EF4-FFF2-40B4-BE49-F238E27FC236}">
                <a16:creationId xmlns:a16="http://schemas.microsoft.com/office/drawing/2014/main" id="{37548492-08C4-4BBB-B2D8-2560F2868B14}"/>
              </a:ext>
            </a:extLst>
          </p:cNvPr>
          <p:cNvSpPr>
            <a:spLocks noGrp="1"/>
          </p:cNvSpPr>
          <p:nvPr>
            <p:ph type="sldNum" sz="quarter" idx="12"/>
          </p:nvPr>
        </p:nvSpPr>
        <p:spPr/>
        <p:txBody>
          <a:bodyPr/>
          <a:lstStyle/>
          <a:p>
            <a:fld id="{FE42124E-40F3-497B-85D7-6B6A97B568DC}" type="slidenum">
              <a:rPr lang="en-US" smtClean="0"/>
              <a:t>2</a:t>
            </a:fld>
            <a:endParaRPr lang="en-US" dirty="0"/>
          </a:p>
        </p:txBody>
      </p:sp>
    </p:spTree>
    <p:extLst>
      <p:ext uri="{BB962C8B-B14F-4D97-AF65-F5344CB8AC3E}">
        <p14:creationId xmlns:p14="http://schemas.microsoft.com/office/powerpoint/2010/main" val="72129697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170B4-A83C-48DF-93C0-CA5ABD2A76F3}"/>
              </a:ext>
            </a:extLst>
          </p:cNvPr>
          <p:cNvSpPr>
            <a:spLocks noGrp="1"/>
          </p:cNvSpPr>
          <p:nvPr>
            <p:ph type="title"/>
          </p:nvPr>
        </p:nvSpPr>
        <p:spPr/>
        <p:txBody>
          <a:bodyPr/>
          <a:lstStyle/>
          <a:p>
            <a:r>
              <a:rPr lang="en-US" dirty="0"/>
              <a:t>The systems model</a:t>
            </a:r>
          </a:p>
        </p:txBody>
      </p:sp>
      <p:sp>
        <p:nvSpPr>
          <p:cNvPr id="3" name="Content Placeholder 2">
            <a:extLst>
              <a:ext uri="{FF2B5EF4-FFF2-40B4-BE49-F238E27FC236}">
                <a16:creationId xmlns:a16="http://schemas.microsoft.com/office/drawing/2014/main" id="{7DF435B1-5F53-43F9-BBCE-DC8F8CCB15DE}"/>
              </a:ext>
            </a:extLst>
          </p:cNvPr>
          <p:cNvSpPr>
            <a:spLocks noGrp="1"/>
          </p:cNvSpPr>
          <p:nvPr>
            <p:ph idx="1"/>
          </p:nvPr>
        </p:nvSpPr>
        <p:spPr/>
        <p:txBody>
          <a:bodyPr/>
          <a:lstStyle/>
          <a:p>
            <a:pPr marL="0" indent="0">
              <a:buNone/>
            </a:pPr>
            <a:endParaRPr lang="en-US" dirty="0"/>
          </a:p>
        </p:txBody>
      </p:sp>
      <p:pic>
        <p:nvPicPr>
          <p:cNvPr id="4" name="Picture 3">
            <a:extLst>
              <a:ext uri="{FF2B5EF4-FFF2-40B4-BE49-F238E27FC236}">
                <a16:creationId xmlns:a16="http://schemas.microsoft.com/office/drawing/2014/main" id="{6155B631-92BD-45D1-B203-CE37E2FB66D5}"/>
              </a:ext>
            </a:extLst>
          </p:cNvPr>
          <p:cNvPicPr>
            <a:picLocks noChangeAspect="1"/>
          </p:cNvPicPr>
          <p:nvPr/>
        </p:nvPicPr>
        <p:blipFill rotWithShape="1">
          <a:blip r:embed="rId2"/>
          <a:srcRect l="24893" t="18729" r="23804" b="20178"/>
          <a:stretch/>
        </p:blipFill>
        <p:spPr>
          <a:xfrm>
            <a:off x="838200" y="1825625"/>
            <a:ext cx="10515600" cy="4351338"/>
          </a:xfrm>
          <a:prstGeom prst="rect">
            <a:avLst/>
          </a:prstGeom>
        </p:spPr>
      </p:pic>
      <p:sp>
        <p:nvSpPr>
          <p:cNvPr id="6" name="Slide Number Placeholder 5">
            <a:extLst>
              <a:ext uri="{FF2B5EF4-FFF2-40B4-BE49-F238E27FC236}">
                <a16:creationId xmlns:a16="http://schemas.microsoft.com/office/drawing/2014/main" id="{5C96F246-BFEB-4EEB-A93F-1CCCEFA2AE43}"/>
              </a:ext>
            </a:extLst>
          </p:cNvPr>
          <p:cNvSpPr>
            <a:spLocks noGrp="1"/>
          </p:cNvSpPr>
          <p:nvPr>
            <p:ph type="sldNum" sz="quarter" idx="12"/>
          </p:nvPr>
        </p:nvSpPr>
        <p:spPr/>
        <p:txBody>
          <a:bodyPr/>
          <a:lstStyle/>
          <a:p>
            <a:fld id="{FE42124E-40F3-497B-85D7-6B6A97B568DC}" type="slidenum">
              <a:rPr lang="en-US" smtClean="0"/>
              <a:t>3</a:t>
            </a:fld>
            <a:endParaRPr lang="en-US" dirty="0"/>
          </a:p>
        </p:txBody>
      </p:sp>
    </p:spTree>
    <p:extLst>
      <p:ext uri="{BB962C8B-B14F-4D97-AF65-F5344CB8AC3E}">
        <p14:creationId xmlns:p14="http://schemas.microsoft.com/office/powerpoint/2010/main" val="225583364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15B43-751C-47EC-80BB-418A51DDE3B0}"/>
              </a:ext>
            </a:extLst>
          </p:cNvPr>
          <p:cNvSpPr>
            <a:spLocks noGrp="1"/>
          </p:cNvSpPr>
          <p:nvPr>
            <p:ph type="title"/>
          </p:nvPr>
        </p:nvSpPr>
        <p:spPr/>
        <p:txBody>
          <a:bodyPr/>
          <a:lstStyle/>
          <a:p>
            <a:r>
              <a:rPr lang="en-US" b="1" dirty="0"/>
              <a:t>Analyze and identify</a:t>
            </a:r>
            <a:endParaRPr lang="en-US" dirty="0"/>
          </a:p>
        </p:txBody>
      </p:sp>
      <p:sp>
        <p:nvSpPr>
          <p:cNvPr id="3" name="Content Placeholder 2">
            <a:extLst>
              <a:ext uri="{FF2B5EF4-FFF2-40B4-BE49-F238E27FC236}">
                <a16:creationId xmlns:a16="http://schemas.microsoft.com/office/drawing/2014/main" id="{AB7F0B60-D3B5-4FC9-BB66-239499CFC045}"/>
              </a:ext>
            </a:extLst>
          </p:cNvPr>
          <p:cNvSpPr>
            <a:spLocks noGrp="1"/>
          </p:cNvSpPr>
          <p:nvPr>
            <p:ph idx="1"/>
          </p:nvPr>
        </p:nvSpPr>
        <p:spPr/>
        <p:txBody>
          <a:bodyPr>
            <a:normAutofit fontScale="85000" lnSpcReduction="10000"/>
          </a:bodyPr>
          <a:lstStyle/>
          <a:p>
            <a:r>
              <a:rPr lang="en-US" dirty="0"/>
              <a:t>According to Kraiger, Passmore, and Rebelo,  (2015) business organizations have different department performing different roles. Each of the departmental head has a duty and responsibility to determine the training needs for their what they require to be trained on </a:t>
            </a:r>
          </a:p>
          <a:p>
            <a:r>
              <a:rPr lang="en-US" dirty="0"/>
              <a:t>In most organizations across the globe, analysis which is the initial phase of the training model mode is  is done prior to the end of the financial. This is to ensure budget estimates are properly done as it has monetary aspects in the organizations finances.  </a:t>
            </a:r>
          </a:p>
          <a:p>
            <a:r>
              <a:rPr lang="en-US" dirty="0"/>
              <a:t>The employees within the organizations are also called upon to give suggestions based on what attributes they need further training. </a:t>
            </a:r>
          </a:p>
          <a:p>
            <a:r>
              <a:rPr lang="en-US" dirty="0"/>
              <a:t>At this stage, timelines are identified, trainers analyze all the aspects of an training problem within the organization and start identifying the potential solutions to the problems. </a:t>
            </a:r>
          </a:p>
          <a:p>
            <a:r>
              <a:rPr lang="en-US" dirty="0"/>
              <a:t>Moreover, training objectives are also created as well as crafting of the training program. </a:t>
            </a:r>
          </a:p>
        </p:txBody>
      </p:sp>
      <p:sp>
        <p:nvSpPr>
          <p:cNvPr id="5" name="Slide Number Placeholder 4">
            <a:extLst>
              <a:ext uri="{FF2B5EF4-FFF2-40B4-BE49-F238E27FC236}">
                <a16:creationId xmlns:a16="http://schemas.microsoft.com/office/drawing/2014/main" id="{E2C11C6F-E46B-4843-82B5-C100053CE967}"/>
              </a:ext>
            </a:extLst>
          </p:cNvPr>
          <p:cNvSpPr>
            <a:spLocks noGrp="1"/>
          </p:cNvSpPr>
          <p:nvPr>
            <p:ph type="sldNum" sz="quarter" idx="12"/>
          </p:nvPr>
        </p:nvSpPr>
        <p:spPr/>
        <p:txBody>
          <a:bodyPr/>
          <a:lstStyle/>
          <a:p>
            <a:fld id="{FE42124E-40F3-497B-85D7-6B6A97B568DC}" type="slidenum">
              <a:rPr lang="en-US" smtClean="0"/>
              <a:t>4</a:t>
            </a:fld>
            <a:endParaRPr lang="en-US" dirty="0"/>
          </a:p>
        </p:txBody>
      </p:sp>
    </p:spTree>
    <p:extLst>
      <p:ext uri="{BB962C8B-B14F-4D97-AF65-F5344CB8AC3E}">
        <p14:creationId xmlns:p14="http://schemas.microsoft.com/office/powerpoint/2010/main" val="226195298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C3D37-E7EC-4760-8F66-0111D60E6DA8}"/>
              </a:ext>
            </a:extLst>
          </p:cNvPr>
          <p:cNvSpPr>
            <a:spLocks noGrp="1"/>
          </p:cNvSpPr>
          <p:nvPr>
            <p:ph type="title"/>
          </p:nvPr>
        </p:nvSpPr>
        <p:spPr/>
        <p:txBody>
          <a:bodyPr/>
          <a:lstStyle/>
          <a:p>
            <a:r>
              <a:rPr lang="en-US" dirty="0"/>
              <a:t>Design</a:t>
            </a:r>
          </a:p>
        </p:txBody>
      </p:sp>
      <p:sp>
        <p:nvSpPr>
          <p:cNvPr id="3" name="Content Placeholder 2">
            <a:extLst>
              <a:ext uri="{FF2B5EF4-FFF2-40B4-BE49-F238E27FC236}">
                <a16:creationId xmlns:a16="http://schemas.microsoft.com/office/drawing/2014/main" id="{20C622B8-A77B-4C84-A25F-1A593694B2EF}"/>
              </a:ext>
            </a:extLst>
          </p:cNvPr>
          <p:cNvSpPr>
            <a:spLocks noGrp="1"/>
          </p:cNvSpPr>
          <p:nvPr>
            <p:ph idx="1"/>
          </p:nvPr>
        </p:nvSpPr>
        <p:spPr/>
        <p:txBody>
          <a:bodyPr>
            <a:normAutofit lnSpcReduction="10000"/>
          </a:bodyPr>
          <a:lstStyle/>
          <a:p>
            <a:r>
              <a:rPr lang="en-US" dirty="0"/>
              <a:t>Designing stage entails the mode of delivery, set of teaching plans and assignments intended to test and challenge the employee understanding of the content. </a:t>
            </a:r>
          </a:p>
          <a:p>
            <a:r>
              <a:rPr lang="en-US" dirty="0"/>
              <a:t>It is at this phase where the learning objectives and outcomes are determined. </a:t>
            </a:r>
          </a:p>
          <a:p>
            <a:r>
              <a:rPr lang="en-US" dirty="0"/>
              <a:t>Further, the core of the potential training solution is created and explored. </a:t>
            </a:r>
          </a:p>
          <a:p>
            <a:r>
              <a:rPr lang="en-US" dirty="0"/>
              <a:t>Feedback is received, and initial training solutions begin to take shape. </a:t>
            </a:r>
          </a:p>
          <a:p>
            <a:r>
              <a:rPr lang="en-US" dirty="0"/>
              <a:t>Some of the types of training solutions, classroom, web-based and blended learning programs are discussed and explored. </a:t>
            </a:r>
          </a:p>
          <a:p>
            <a:r>
              <a:rPr lang="en-US" dirty="0"/>
              <a:t>the blueprint for your training solution begins to take shape.</a:t>
            </a:r>
          </a:p>
        </p:txBody>
      </p:sp>
      <p:sp>
        <p:nvSpPr>
          <p:cNvPr id="5" name="Slide Number Placeholder 4">
            <a:extLst>
              <a:ext uri="{FF2B5EF4-FFF2-40B4-BE49-F238E27FC236}">
                <a16:creationId xmlns:a16="http://schemas.microsoft.com/office/drawing/2014/main" id="{E5DD96FA-F922-4958-B092-4C2EFA2C28E2}"/>
              </a:ext>
            </a:extLst>
          </p:cNvPr>
          <p:cNvSpPr>
            <a:spLocks noGrp="1"/>
          </p:cNvSpPr>
          <p:nvPr>
            <p:ph type="sldNum" sz="quarter" idx="12"/>
          </p:nvPr>
        </p:nvSpPr>
        <p:spPr/>
        <p:txBody>
          <a:bodyPr/>
          <a:lstStyle/>
          <a:p>
            <a:fld id="{FE42124E-40F3-497B-85D7-6B6A97B568DC}" type="slidenum">
              <a:rPr lang="en-US" smtClean="0"/>
              <a:t>5</a:t>
            </a:fld>
            <a:endParaRPr lang="en-US" dirty="0"/>
          </a:p>
        </p:txBody>
      </p:sp>
    </p:spTree>
    <p:extLst>
      <p:ext uri="{BB962C8B-B14F-4D97-AF65-F5344CB8AC3E}">
        <p14:creationId xmlns:p14="http://schemas.microsoft.com/office/powerpoint/2010/main" val="191477546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0C529-8B30-4A68-87EF-03F351ECE944}"/>
              </a:ext>
            </a:extLst>
          </p:cNvPr>
          <p:cNvSpPr>
            <a:spLocks noGrp="1"/>
          </p:cNvSpPr>
          <p:nvPr>
            <p:ph type="title"/>
          </p:nvPr>
        </p:nvSpPr>
        <p:spPr/>
        <p:txBody>
          <a:bodyPr/>
          <a:lstStyle/>
          <a:p>
            <a:r>
              <a:rPr lang="en-US" dirty="0"/>
              <a:t>Development</a:t>
            </a:r>
          </a:p>
        </p:txBody>
      </p:sp>
      <p:sp>
        <p:nvSpPr>
          <p:cNvPr id="3" name="Content Placeholder 2">
            <a:extLst>
              <a:ext uri="{FF2B5EF4-FFF2-40B4-BE49-F238E27FC236}">
                <a16:creationId xmlns:a16="http://schemas.microsoft.com/office/drawing/2014/main" id="{96F3B4B9-A06E-4DCC-8C93-85065B29143A}"/>
              </a:ext>
            </a:extLst>
          </p:cNvPr>
          <p:cNvSpPr>
            <a:spLocks noGrp="1"/>
          </p:cNvSpPr>
          <p:nvPr>
            <p:ph idx="1"/>
          </p:nvPr>
        </p:nvSpPr>
        <p:spPr/>
        <p:txBody>
          <a:bodyPr>
            <a:normAutofit/>
          </a:bodyPr>
          <a:lstStyle/>
          <a:p>
            <a:endParaRPr lang="en-US" dirty="0"/>
          </a:p>
          <a:p>
            <a:r>
              <a:rPr lang="en-US" dirty="0"/>
              <a:t>At the development phase of the training design model, the training program is crafted as well as written. Training materials are created and produced regardless whether the training is done online or lecture hall based. </a:t>
            </a:r>
          </a:p>
          <a:p>
            <a:r>
              <a:rPr lang="en-US" dirty="0"/>
              <a:t>The target audience are notified of the training dates, the trainers are trained and all supporting materials are produced. </a:t>
            </a:r>
          </a:p>
          <a:p>
            <a:r>
              <a:rPr lang="en-US" dirty="0"/>
              <a:t>This is to ensure that there is no confusion at the actual training day. </a:t>
            </a:r>
          </a:p>
          <a:p>
            <a:endParaRPr lang="en-US" dirty="0"/>
          </a:p>
          <a:p>
            <a:endParaRPr lang="en-US" dirty="0"/>
          </a:p>
        </p:txBody>
      </p:sp>
      <p:sp>
        <p:nvSpPr>
          <p:cNvPr id="5" name="Slide Number Placeholder 4">
            <a:extLst>
              <a:ext uri="{FF2B5EF4-FFF2-40B4-BE49-F238E27FC236}">
                <a16:creationId xmlns:a16="http://schemas.microsoft.com/office/drawing/2014/main" id="{EE94630B-58DA-4130-BFD1-ABAE237C7716}"/>
              </a:ext>
            </a:extLst>
          </p:cNvPr>
          <p:cNvSpPr>
            <a:spLocks noGrp="1"/>
          </p:cNvSpPr>
          <p:nvPr>
            <p:ph type="sldNum" sz="quarter" idx="12"/>
          </p:nvPr>
        </p:nvSpPr>
        <p:spPr/>
        <p:txBody>
          <a:bodyPr/>
          <a:lstStyle/>
          <a:p>
            <a:fld id="{FE42124E-40F3-497B-85D7-6B6A97B568DC}" type="slidenum">
              <a:rPr lang="en-US" smtClean="0"/>
              <a:t>6</a:t>
            </a:fld>
            <a:endParaRPr lang="en-US" dirty="0"/>
          </a:p>
        </p:txBody>
      </p:sp>
    </p:spTree>
    <p:extLst>
      <p:ext uri="{BB962C8B-B14F-4D97-AF65-F5344CB8AC3E}">
        <p14:creationId xmlns:p14="http://schemas.microsoft.com/office/powerpoint/2010/main" val="400529224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6FEF7-6843-4B97-8E85-0113F8D06F55}"/>
              </a:ext>
            </a:extLst>
          </p:cNvPr>
          <p:cNvSpPr>
            <a:spLocks noGrp="1"/>
          </p:cNvSpPr>
          <p:nvPr>
            <p:ph type="title"/>
          </p:nvPr>
        </p:nvSpPr>
        <p:spPr/>
        <p:txBody>
          <a:bodyPr/>
          <a:lstStyle/>
          <a:p>
            <a:r>
              <a:rPr lang="en-US" dirty="0"/>
              <a:t>Implementation</a:t>
            </a:r>
          </a:p>
        </p:txBody>
      </p:sp>
      <p:sp>
        <p:nvSpPr>
          <p:cNvPr id="3" name="Content Placeholder 2">
            <a:extLst>
              <a:ext uri="{FF2B5EF4-FFF2-40B4-BE49-F238E27FC236}">
                <a16:creationId xmlns:a16="http://schemas.microsoft.com/office/drawing/2014/main" id="{49520426-ABE7-4351-923E-E2D7385352EB}"/>
              </a:ext>
            </a:extLst>
          </p:cNvPr>
          <p:cNvSpPr>
            <a:spLocks noGrp="1"/>
          </p:cNvSpPr>
          <p:nvPr>
            <p:ph idx="1"/>
          </p:nvPr>
        </p:nvSpPr>
        <p:spPr/>
        <p:txBody>
          <a:bodyPr>
            <a:normAutofit lnSpcReduction="10000"/>
          </a:bodyPr>
          <a:lstStyle/>
          <a:p>
            <a:r>
              <a:rPr lang="en-US" dirty="0"/>
              <a:t>At this stage the training program is delivered to the employees in the implementation phase of the training model. </a:t>
            </a:r>
          </a:p>
          <a:p>
            <a:r>
              <a:rPr lang="en-US" dirty="0"/>
              <a:t>Classes are taught or taken online. Trainees are accorded opportunity to view the training materials and practice how to use them in their new skills. </a:t>
            </a:r>
          </a:p>
          <a:p>
            <a:r>
              <a:rPr lang="en-US" dirty="0"/>
              <a:t>The participants are provided with materials and training products and actual training begins. </a:t>
            </a:r>
          </a:p>
          <a:p>
            <a:r>
              <a:rPr lang="en-US" dirty="0"/>
              <a:t>The trainers are provided with opportunities to test the initial results and provide outcome to the organizations management. </a:t>
            </a:r>
          </a:p>
          <a:p>
            <a:r>
              <a:rPr lang="en-US" dirty="0"/>
              <a:t>According to Saks, (2015) if the preceding phases are conducted properly, implementation runs smoothly and the training is taken and received as it was intended.</a:t>
            </a:r>
          </a:p>
        </p:txBody>
      </p:sp>
      <p:sp>
        <p:nvSpPr>
          <p:cNvPr id="5" name="Slide Number Placeholder 4">
            <a:extLst>
              <a:ext uri="{FF2B5EF4-FFF2-40B4-BE49-F238E27FC236}">
                <a16:creationId xmlns:a16="http://schemas.microsoft.com/office/drawing/2014/main" id="{9B9D0CE0-24A4-4B01-9887-2885EC3B841D}"/>
              </a:ext>
            </a:extLst>
          </p:cNvPr>
          <p:cNvSpPr>
            <a:spLocks noGrp="1"/>
          </p:cNvSpPr>
          <p:nvPr>
            <p:ph type="sldNum" sz="quarter" idx="12"/>
          </p:nvPr>
        </p:nvSpPr>
        <p:spPr/>
        <p:txBody>
          <a:bodyPr/>
          <a:lstStyle/>
          <a:p>
            <a:fld id="{FE42124E-40F3-497B-85D7-6B6A97B568DC}" type="slidenum">
              <a:rPr lang="en-US" smtClean="0"/>
              <a:t>7</a:t>
            </a:fld>
            <a:endParaRPr lang="en-US" dirty="0"/>
          </a:p>
        </p:txBody>
      </p:sp>
    </p:spTree>
    <p:extLst>
      <p:ext uri="{BB962C8B-B14F-4D97-AF65-F5344CB8AC3E}">
        <p14:creationId xmlns:p14="http://schemas.microsoft.com/office/powerpoint/2010/main" val="197189711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8BE66-7EC4-4E43-8345-DEF85FAA02B1}"/>
              </a:ext>
            </a:extLst>
          </p:cNvPr>
          <p:cNvSpPr>
            <a:spLocks noGrp="1"/>
          </p:cNvSpPr>
          <p:nvPr>
            <p:ph type="title"/>
          </p:nvPr>
        </p:nvSpPr>
        <p:spPr/>
        <p:txBody>
          <a:bodyPr/>
          <a:lstStyle/>
          <a:p>
            <a:r>
              <a:rPr lang="en-US" dirty="0"/>
              <a:t>Evaluation</a:t>
            </a:r>
          </a:p>
        </p:txBody>
      </p:sp>
      <p:sp>
        <p:nvSpPr>
          <p:cNvPr id="3" name="Content Placeholder 2">
            <a:extLst>
              <a:ext uri="{FF2B5EF4-FFF2-40B4-BE49-F238E27FC236}">
                <a16:creationId xmlns:a16="http://schemas.microsoft.com/office/drawing/2014/main" id="{B661C95B-FD0E-4715-874D-14DBE7E30806}"/>
              </a:ext>
            </a:extLst>
          </p:cNvPr>
          <p:cNvSpPr>
            <a:spLocks noGrp="1"/>
          </p:cNvSpPr>
          <p:nvPr>
            <p:ph idx="1"/>
          </p:nvPr>
        </p:nvSpPr>
        <p:spPr/>
        <p:txBody>
          <a:bodyPr>
            <a:normAutofit fontScale="92500" lnSpcReduction="10000"/>
          </a:bodyPr>
          <a:lstStyle/>
          <a:p>
            <a:r>
              <a:rPr lang="en-US" dirty="0"/>
              <a:t>Evaluation is the final stage in the system model  of training approach. At this stage, it involves measuring the outcomes of the training program during the implementation stage. </a:t>
            </a:r>
          </a:p>
          <a:p>
            <a:r>
              <a:rPr lang="en-US" dirty="0"/>
              <a:t>Leaning is measure after the lecture and the results are carefully analyzed. </a:t>
            </a:r>
          </a:p>
          <a:p>
            <a:r>
              <a:rPr lang="en-US" dirty="0"/>
              <a:t>The entire training program is conducted after all the training is completed. This is to determine whether training was conducted as per the well laid plans.</a:t>
            </a:r>
          </a:p>
          <a:p>
            <a:r>
              <a:rPr lang="en-US" dirty="0"/>
              <a:t>Further, evaluation, is undertaken to determine whether all the employees attend or interested parties attended the training. </a:t>
            </a:r>
          </a:p>
          <a:p>
            <a:r>
              <a:rPr lang="en-US" dirty="0"/>
              <a:t>It is also undertaken to determine whether there are any excess which ought to be reduced. The trainers are accorded opportunity to collect feedback from the trainees. </a:t>
            </a:r>
          </a:p>
          <a:p>
            <a:endParaRPr lang="en-US" dirty="0"/>
          </a:p>
        </p:txBody>
      </p:sp>
      <p:sp>
        <p:nvSpPr>
          <p:cNvPr id="5" name="Slide Number Placeholder 4">
            <a:extLst>
              <a:ext uri="{FF2B5EF4-FFF2-40B4-BE49-F238E27FC236}">
                <a16:creationId xmlns:a16="http://schemas.microsoft.com/office/drawing/2014/main" id="{F3E1B393-E947-42E5-97A0-D2CBA79EBC4D}"/>
              </a:ext>
            </a:extLst>
          </p:cNvPr>
          <p:cNvSpPr>
            <a:spLocks noGrp="1"/>
          </p:cNvSpPr>
          <p:nvPr>
            <p:ph type="sldNum" sz="quarter" idx="12"/>
          </p:nvPr>
        </p:nvSpPr>
        <p:spPr/>
        <p:txBody>
          <a:bodyPr/>
          <a:lstStyle/>
          <a:p>
            <a:fld id="{FE42124E-40F3-497B-85D7-6B6A97B568DC}" type="slidenum">
              <a:rPr lang="en-US" smtClean="0"/>
              <a:t>8</a:t>
            </a:fld>
            <a:endParaRPr lang="en-US" dirty="0"/>
          </a:p>
        </p:txBody>
      </p:sp>
    </p:spTree>
    <p:extLst>
      <p:ext uri="{BB962C8B-B14F-4D97-AF65-F5344CB8AC3E}">
        <p14:creationId xmlns:p14="http://schemas.microsoft.com/office/powerpoint/2010/main" val="186031709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D6AF7-ACDF-40C7-8517-4306BE574DE6}"/>
              </a:ext>
            </a:extLst>
          </p:cNvPr>
          <p:cNvSpPr>
            <a:spLocks noGrp="1"/>
          </p:cNvSpPr>
          <p:nvPr>
            <p:ph type="title"/>
          </p:nvPr>
        </p:nvSpPr>
        <p:spPr/>
        <p:txBody>
          <a:bodyPr/>
          <a:lstStyle/>
          <a:p>
            <a:r>
              <a:rPr lang="en-US" b="1" dirty="0"/>
              <a:t>Reasons for Employee Training and Development</a:t>
            </a:r>
          </a:p>
        </p:txBody>
      </p:sp>
      <p:sp>
        <p:nvSpPr>
          <p:cNvPr id="3" name="Content Placeholder 2">
            <a:extLst>
              <a:ext uri="{FF2B5EF4-FFF2-40B4-BE49-F238E27FC236}">
                <a16:creationId xmlns:a16="http://schemas.microsoft.com/office/drawing/2014/main" id="{22A743DF-3125-44A5-B67B-6CC49FAE4458}"/>
              </a:ext>
            </a:extLst>
          </p:cNvPr>
          <p:cNvSpPr>
            <a:spLocks noGrp="1"/>
          </p:cNvSpPr>
          <p:nvPr>
            <p:ph idx="1"/>
          </p:nvPr>
        </p:nvSpPr>
        <p:spPr/>
        <p:txBody>
          <a:bodyPr>
            <a:normAutofit fontScale="92500" lnSpcReduction="10000"/>
          </a:bodyPr>
          <a:lstStyle/>
          <a:p>
            <a:r>
              <a:rPr lang="en-US" dirty="0"/>
              <a:t>Dobmeyer, et al. (2016) organizations in the job market usually undertake trainings to the employees because of the following;</a:t>
            </a:r>
          </a:p>
          <a:p>
            <a:pPr marL="457200" indent="-457200">
              <a:buFont typeface="+mj-lt"/>
              <a:buAutoNum type="alphaLcPeriod"/>
            </a:pPr>
            <a:r>
              <a:rPr lang="en-US" dirty="0"/>
              <a:t>When a performance appraisal indicates performance improvement is needed</a:t>
            </a:r>
          </a:p>
          <a:p>
            <a:pPr marL="457200" indent="-457200">
              <a:buFont typeface="+mj-lt"/>
              <a:buAutoNum type="alphaLcPeriod"/>
            </a:pPr>
            <a:r>
              <a:rPr lang="en-US" dirty="0"/>
              <a:t>To "benchmark" the status of improvement so far in a performance improvement effort</a:t>
            </a:r>
          </a:p>
          <a:p>
            <a:pPr marL="457200" indent="-457200">
              <a:buFont typeface="+mj-lt"/>
              <a:buAutoNum type="alphaLcPeriod"/>
            </a:pPr>
            <a:r>
              <a:rPr lang="en-US" dirty="0"/>
              <a:t>As part of an overall professional development program</a:t>
            </a:r>
          </a:p>
          <a:p>
            <a:pPr marL="457200" indent="-457200">
              <a:buFont typeface="+mj-lt"/>
              <a:buAutoNum type="alphaLcPeriod"/>
            </a:pPr>
            <a:r>
              <a:rPr lang="en-US" dirty="0"/>
              <a:t>As part of succession planning to help an employee be eligible for a planned change in role in the organization</a:t>
            </a:r>
          </a:p>
          <a:p>
            <a:pPr marL="457200" indent="-457200">
              <a:buFont typeface="+mj-lt"/>
              <a:buAutoNum type="alphaLcPeriod"/>
            </a:pPr>
            <a:r>
              <a:rPr lang="en-US" dirty="0"/>
              <a:t>To "pilot", or test, the operation of a new performance management system</a:t>
            </a:r>
          </a:p>
          <a:p>
            <a:pPr marL="457200" indent="-457200">
              <a:buFont typeface="+mj-lt"/>
              <a:buAutoNum type="alphaLcPeriod"/>
            </a:pPr>
            <a:r>
              <a:rPr lang="en-US" dirty="0"/>
              <a:t>To train about a specific topic e.g. communication</a:t>
            </a:r>
          </a:p>
          <a:p>
            <a:endParaRPr lang="en-US" dirty="0"/>
          </a:p>
        </p:txBody>
      </p:sp>
      <p:sp>
        <p:nvSpPr>
          <p:cNvPr id="4" name="Slide Number Placeholder 3">
            <a:extLst>
              <a:ext uri="{FF2B5EF4-FFF2-40B4-BE49-F238E27FC236}">
                <a16:creationId xmlns:a16="http://schemas.microsoft.com/office/drawing/2014/main" id="{2E14518E-F006-4E30-B8EE-A24211C97F76}"/>
              </a:ext>
            </a:extLst>
          </p:cNvPr>
          <p:cNvSpPr>
            <a:spLocks noGrp="1"/>
          </p:cNvSpPr>
          <p:nvPr>
            <p:ph type="sldNum" sz="quarter" idx="12"/>
          </p:nvPr>
        </p:nvSpPr>
        <p:spPr/>
        <p:txBody>
          <a:bodyPr/>
          <a:lstStyle/>
          <a:p>
            <a:fld id="{FE42124E-40F3-497B-85D7-6B6A97B568DC}" type="slidenum">
              <a:rPr lang="en-US" smtClean="0"/>
              <a:t>9</a:t>
            </a:fld>
            <a:endParaRPr lang="en-US" dirty="0"/>
          </a:p>
        </p:txBody>
      </p:sp>
    </p:spTree>
    <p:extLst>
      <p:ext uri="{BB962C8B-B14F-4D97-AF65-F5344CB8AC3E}">
        <p14:creationId xmlns:p14="http://schemas.microsoft.com/office/powerpoint/2010/main" val="342397026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2ABA-E104-4D24-9BCE-56074D67402B}"/>
              </a:ext>
            </a:extLst>
          </p:cNvPr>
          <p:cNvSpPr>
            <a:spLocks noGrp="1"/>
          </p:cNvSpPr>
          <p:nvPr>
            <p:ph type="title"/>
          </p:nvPr>
        </p:nvSpPr>
        <p:spPr/>
        <p:txBody>
          <a:bodyPr/>
          <a:lstStyle/>
          <a:p>
            <a:r>
              <a:rPr lang="en-US" b="1" dirty="0"/>
              <a:t>Benefits from Employee Training and Development</a:t>
            </a:r>
            <a:br>
              <a:rPr lang="en-US" b="1" dirty="0"/>
            </a:br>
            <a:endParaRPr lang="en-US" dirty="0"/>
          </a:p>
        </p:txBody>
      </p:sp>
      <p:sp>
        <p:nvSpPr>
          <p:cNvPr id="3" name="Content Placeholder 2">
            <a:extLst>
              <a:ext uri="{FF2B5EF4-FFF2-40B4-BE49-F238E27FC236}">
                <a16:creationId xmlns:a16="http://schemas.microsoft.com/office/drawing/2014/main" id="{7F27642A-40C6-4711-9407-16A6FD452DD3}"/>
              </a:ext>
            </a:extLst>
          </p:cNvPr>
          <p:cNvSpPr>
            <a:spLocks noGrp="1"/>
          </p:cNvSpPr>
          <p:nvPr>
            <p:ph idx="1"/>
          </p:nvPr>
        </p:nvSpPr>
        <p:spPr/>
        <p:txBody>
          <a:bodyPr>
            <a:normAutofit/>
          </a:bodyPr>
          <a:lstStyle/>
          <a:p>
            <a:r>
              <a:rPr lang="en-US" dirty="0"/>
              <a:t>The supervisors in organizations conduct training to the employees because reasons such as they want to attain;</a:t>
            </a:r>
          </a:p>
          <a:p>
            <a:pPr>
              <a:buFont typeface="Wingdings" panose="05000000000000000000" pitchFamily="2" charset="2"/>
              <a:buChar char="§"/>
            </a:pPr>
            <a:r>
              <a:rPr lang="en-US" dirty="0"/>
              <a:t>Increased job satisfaction and morale among employees</a:t>
            </a:r>
          </a:p>
          <a:p>
            <a:pPr>
              <a:buFont typeface="Wingdings" panose="05000000000000000000" pitchFamily="2" charset="2"/>
              <a:buChar char="§"/>
            </a:pPr>
            <a:r>
              <a:rPr lang="en-US" dirty="0"/>
              <a:t>Increased employee motivation- staff morale in the work place is drastically improved. </a:t>
            </a:r>
          </a:p>
          <a:p>
            <a:pPr>
              <a:buFont typeface="Wingdings" panose="05000000000000000000" pitchFamily="2" charset="2"/>
              <a:buChar char="§"/>
            </a:pPr>
            <a:r>
              <a:rPr lang="en-US" dirty="0"/>
              <a:t>Increased efficiencies in processes, resulting in financial gain</a:t>
            </a:r>
          </a:p>
          <a:p>
            <a:pPr>
              <a:buFont typeface="Wingdings" panose="05000000000000000000" pitchFamily="2" charset="2"/>
              <a:buChar char="§"/>
            </a:pPr>
            <a:r>
              <a:rPr lang="en-US" dirty="0"/>
              <a:t>Increased capacity to adopt new technologies and methods</a:t>
            </a:r>
          </a:p>
        </p:txBody>
      </p:sp>
      <p:sp>
        <p:nvSpPr>
          <p:cNvPr id="4" name="Slide Number Placeholder 3">
            <a:extLst>
              <a:ext uri="{FF2B5EF4-FFF2-40B4-BE49-F238E27FC236}">
                <a16:creationId xmlns:a16="http://schemas.microsoft.com/office/drawing/2014/main" id="{7A711267-BAD5-440F-B110-39FEF6A7FBC0}"/>
              </a:ext>
            </a:extLst>
          </p:cNvPr>
          <p:cNvSpPr>
            <a:spLocks noGrp="1"/>
          </p:cNvSpPr>
          <p:nvPr>
            <p:ph type="sldNum" sz="quarter" idx="12"/>
          </p:nvPr>
        </p:nvSpPr>
        <p:spPr/>
        <p:txBody>
          <a:bodyPr/>
          <a:lstStyle/>
          <a:p>
            <a:fld id="{FE42124E-40F3-497B-85D7-6B6A97B568DC}" type="slidenum">
              <a:rPr lang="en-US" smtClean="0"/>
              <a:t>10</a:t>
            </a:fld>
            <a:endParaRPr lang="en-US" dirty="0"/>
          </a:p>
        </p:txBody>
      </p:sp>
    </p:spTree>
    <p:extLst>
      <p:ext uri="{BB962C8B-B14F-4D97-AF65-F5344CB8AC3E}">
        <p14:creationId xmlns:p14="http://schemas.microsoft.com/office/powerpoint/2010/main" val="42796112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D7521-5249-4C7B-9F2E-613D2825E598}"/>
              </a:ext>
            </a:extLst>
          </p:cNvPr>
          <p:cNvSpPr>
            <a:spLocks noGrp="1"/>
          </p:cNvSpPr>
          <p:nvPr>
            <p:ph type="title"/>
          </p:nvPr>
        </p:nvSpPr>
        <p:spPr/>
        <p:txBody>
          <a:bodyPr/>
          <a:lstStyle/>
          <a:p>
            <a:r>
              <a:rPr lang="en-US" dirty="0"/>
              <a:t>Types of staff training</a:t>
            </a:r>
          </a:p>
        </p:txBody>
      </p:sp>
      <p:sp>
        <p:nvSpPr>
          <p:cNvPr id="3" name="Content Placeholder 2">
            <a:extLst>
              <a:ext uri="{FF2B5EF4-FFF2-40B4-BE49-F238E27FC236}">
                <a16:creationId xmlns:a16="http://schemas.microsoft.com/office/drawing/2014/main" id="{2D22BB50-FE7D-47A8-A2A7-13DD117D3CAB}"/>
              </a:ext>
            </a:extLst>
          </p:cNvPr>
          <p:cNvSpPr>
            <a:spLocks noGrp="1"/>
          </p:cNvSpPr>
          <p:nvPr>
            <p:ph idx="1"/>
          </p:nvPr>
        </p:nvSpPr>
        <p:spPr/>
        <p:txBody>
          <a:bodyPr>
            <a:normAutofit/>
          </a:bodyPr>
          <a:lstStyle/>
          <a:p>
            <a:pPr marL="0" indent="0">
              <a:buNone/>
            </a:pPr>
            <a:r>
              <a:rPr lang="en-US" b="1" dirty="0"/>
              <a:t>Onboarding:</a:t>
            </a:r>
          </a:p>
          <a:p>
            <a:r>
              <a:rPr lang="en-US" dirty="0"/>
              <a:t>This is a process in which new employees are joined in the company. The employee needs to communicate effectively with other colleagues of the organization.</a:t>
            </a:r>
          </a:p>
          <a:p>
            <a:pPr marL="0" indent="0">
              <a:buNone/>
            </a:pPr>
            <a:r>
              <a:rPr lang="en-US" b="1" dirty="0"/>
              <a:t>Talent Management:</a:t>
            </a:r>
          </a:p>
          <a:p>
            <a:r>
              <a:rPr lang="en-US" dirty="0"/>
              <a:t>Finding the right employee for the organization is one of the biggest challenges which most of the companies face.</a:t>
            </a:r>
          </a:p>
          <a:p>
            <a:pPr marL="0" indent="0">
              <a:buNone/>
            </a:pPr>
            <a:r>
              <a:rPr lang="en-US" b="1" dirty="0"/>
              <a:t>Performance Management:</a:t>
            </a:r>
          </a:p>
          <a:p>
            <a:r>
              <a:rPr lang="en-US" dirty="0"/>
              <a:t>Performance management is very necessary for every organization. A little appreciation and gratitude towards the employee will help to boost the morale of the employee.</a:t>
            </a:r>
          </a:p>
          <a:p>
            <a:endParaRPr lang="en-US" dirty="0"/>
          </a:p>
        </p:txBody>
      </p:sp>
      <p:sp>
        <p:nvSpPr>
          <p:cNvPr id="4" name="Slide Number Placeholder 3">
            <a:extLst>
              <a:ext uri="{FF2B5EF4-FFF2-40B4-BE49-F238E27FC236}">
                <a16:creationId xmlns:a16="http://schemas.microsoft.com/office/drawing/2014/main" id="{0B8BE3DC-395E-41A7-9237-ABE238E80768}"/>
              </a:ext>
            </a:extLst>
          </p:cNvPr>
          <p:cNvSpPr>
            <a:spLocks noGrp="1"/>
          </p:cNvSpPr>
          <p:nvPr>
            <p:ph type="sldNum" sz="quarter" idx="12"/>
          </p:nvPr>
        </p:nvSpPr>
        <p:spPr/>
        <p:txBody>
          <a:bodyPr/>
          <a:lstStyle/>
          <a:p>
            <a:fld id="{FE42124E-40F3-497B-85D7-6B6A97B568DC}" type="slidenum">
              <a:rPr lang="en-US" smtClean="0"/>
              <a:t>11</a:t>
            </a:fld>
            <a:endParaRPr lang="en-US" dirty="0"/>
          </a:p>
        </p:txBody>
      </p:sp>
    </p:spTree>
    <p:extLst>
      <p:ext uri="{BB962C8B-B14F-4D97-AF65-F5344CB8AC3E}">
        <p14:creationId xmlns:p14="http://schemas.microsoft.com/office/powerpoint/2010/main" val="97786523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82F6F-6189-4B79-A7F1-2B520DC1421D}"/>
              </a:ext>
            </a:extLst>
          </p:cNvPr>
          <p:cNvSpPr>
            <a:spLocks noGrp="1"/>
          </p:cNvSpPr>
          <p:nvPr>
            <p:ph type="title"/>
          </p:nvPr>
        </p:nvSpPr>
        <p:spPr/>
        <p:txBody>
          <a:bodyPr/>
          <a:lstStyle/>
          <a:p>
            <a:r>
              <a:rPr lang="en-US" dirty="0"/>
              <a:t>Training methods to adopt</a:t>
            </a:r>
          </a:p>
        </p:txBody>
      </p:sp>
      <p:sp>
        <p:nvSpPr>
          <p:cNvPr id="3" name="Content Placeholder 2">
            <a:extLst>
              <a:ext uri="{FF2B5EF4-FFF2-40B4-BE49-F238E27FC236}">
                <a16:creationId xmlns:a16="http://schemas.microsoft.com/office/drawing/2014/main" id="{43E3FE46-5958-4C03-849E-7D96CD513A4D}"/>
              </a:ext>
            </a:extLst>
          </p:cNvPr>
          <p:cNvSpPr>
            <a:spLocks noGrp="1"/>
          </p:cNvSpPr>
          <p:nvPr>
            <p:ph idx="1"/>
          </p:nvPr>
        </p:nvSpPr>
        <p:spPr/>
        <p:txBody>
          <a:bodyPr/>
          <a:lstStyle/>
          <a:p>
            <a:r>
              <a:rPr lang="en-US" dirty="0"/>
              <a:t>Some of the training methods that can be adopted include; </a:t>
            </a:r>
          </a:p>
          <a:p>
            <a:pPr marL="457200" indent="-457200">
              <a:buFont typeface="+mj-lt"/>
              <a:buAutoNum type="alphaLcPeriod"/>
            </a:pPr>
            <a:r>
              <a:rPr lang="en-US" i="1" dirty="0"/>
              <a:t>On The Job Training</a:t>
            </a:r>
          </a:p>
          <a:p>
            <a:pPr marL="457200" indent="-457200">
              <a:buFont typeface="+mj-lt"/>
              <a:buAutoNum type="alphaLcPeriod"/>
            </a:pPr>
            <a:r>
              <a:rPr lang="en-US" i="1" dirty="0"/>
              <a:t>Off-The-Job-Training</a:t>
            </a:r>
          </a:p>
          <a:p>
            <a:pPr marL="457200" indent="-457200">
              <a:buFont typeface="+mj-lt"/>
              <a:buAutoNum type="alphaLcPeriod"/>
            </a:pPr>
            <a:r>
              <a:rPr lang="en-US" i="1" dirty="0"/>
              <a:t>Apprenticeship Training</a:t>
            </a:r>
          </a:p>
          <a:p>
            <a:pPr marL="457200" indent="-457200">
              <a:buFont typeface="+mj-lt"/>
              <a:buAutoNum type="alphaLcPeriod"/>
            </a:pPr>
            <a:r>
              <a:rPr lang="en-US" i="1" dirty="0"/>
              <a:t>Vestibule Training (Training Centre Training)</a:t>
            </a:r>
          </a:p>
          <a:p>
            <a:pPr marL="457200" indent="-457200">
              <a:buFont typeface="+mj-lt"/>
              <a:buAutoNum type="alphaLcPeriod"/>
            </a:pPr>
            <a:r>
              <a:rPr lang="en-US" i="1" dirty="0"/>
              <a:t>Internship Training</a:t>
            </a:r>
          </a:p>
          <a:p>
            <a:pPr marL="457200" indent="-457200">
              <a:buFont typeface="+mj-lt"/>
              <a:buAutoNum type="alphaLcPeriod"/>
            </a:pPr>
            <a:r>
              <a:rPr lang="en-US" i="1" dirty="0"/>
              <a:t>Learner Training.</a:t>
            </a:r>
          </a:p>
          <a:p>
            <a:endParaRPr lang="en-US" dirty="0"/>
          </a:p>
        </p:txBody>
      </p:sp>
      <p:sp>
        <p:nvSpPr>
          <p:cNvPr id="4" name="Slide Number Placeholder 3">
            <a:extLst>
              <a:ext uri="{FF2B5EF4-FFF2-40B4-BE49-F238E27FC236}">
                <a16:creationId xmlns:a16="http://schemas.microsoft.com/office/drawing/2014/main" id="{7526FC46-FD09-4C2A-8533-378DDE0BCC38}"/>
              </a:ext>
            </a:extLst>
          </p:cNvPr>
          <p:cNvSpPr>
            <a:spLocks noGrp="1"/>
          </p:cNvSpPr>
          <p:nvPr>
            <p:ph type="sldNum" sz="quarter" idx="12"/>
          </p:nvPr>
        </p:nvSpPr>
        <p:spPr/>
        <p:txBody>
          <a:bodyPr/>
          <a:lstStyle/>
          <a:p>
            <a:fld id="{FE42124E-40F3-497B-85D7-6B6A97B568DC}" type="slidenum">
              <a:rPr lang="en-US" smtClean="0"/>
              <a:t>12</a:t>
            </a:fld>
            <a:endParaRPr lang="en-US" dirty="0"/>
          </a:p>
        </p:txBody>
      </p:sp>
    </p:spTree>
    <p:extLst>
      <p:ext uri="{BB962C8B-B14F-4D97-AF65-F5344CB8AC3E}">
        <p14:creationId xmlns:p14="http://schemas.microsoft.com/office/powerpoint/2010/main" val="28159324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8258E-6CA1-4600-8679-C7D85F012526}"/>
              </a:ext>
            </a:extLst>
          </p:cNvPr>
          <p:cNvSpPr>
            <a:spLocks noGrp="1"/>
          </p:cNvSpPr>
          <p:nvPr>
            <p:ph type="title"/>
          </p:nvPr>
        </p:nvSpPr>
        <p:spPr/>
        <p:txBody>
          <a:bodyPr/>
          <a:lstStyle/>
          <a:p>
            <a:r>
              <a:rPr lang="en-US" b="1" dirty="0"/>
              <a:t>Benefits</a:t>
            </a:r>
            <a:endParaRPr lang="en-US" dirty="0"/>
          </a:p>
        </p:txBody>
      </p:sp>
      <p:sp>
        <p:nvSpPr>
          <p:cNvPr id="3" name="Content Placeholder 2">
            <a:extLst>
              <a:ext uri="{FF2B5EF4-FFF2-40B4-BE49-F238E27FC236}">
                <a16:creationId xmlns:a16="http://schemas.microsoft.com/office/drawing/2014/main" id="{E027B364-42BD-44D8-9E7E-3DDD392050D4}"/>
              </a:ext>
            </a:extLst>
          </p:cNvPr>
          <p:cNvSpPr>
            <a:spLocks noGrp="1"/>
          </p:cNvSpPr>
          <p:nvPr>
            <p:ph idx="1"/>
          </p:nvPr>
        </p:nvSpPr>
        <p:spPr/>
        <p:txBody>
          <a:bodyPr/>
          <a:lstStyle/>
          <a:p>
            <a:pPr>
              <a:buFont typeface="Wingdings" panose="05000000000000000000" pitchFamily="2" charset="2"/>
              <a:buChar char="§"/>
            </a:pPr>
            <a:r>
              <a:rPr lang="en-US" dirty="0"/>
              <a:t>Increased innovation in strategies and products</a:t>
            </a:r>
          </a:p>
          <a:p>
            <a:pPr>
              <a:buFont typeface="Wingdings" panose="05000000000000000000" pitchFamily="2" charset="2"/>
              <a:buChar char="§"/>
            </a:pPr>
            <a:r>
              <a:rPr lang="en-US" dirty="0"/>
              <a:t>Reduced employee turnover</a:t>
            </a:r>
          </a:p>
          <a:p>
            <a:pPr>
              <a:buFont typeface="Wingdings" panose="05000000000000000000" pitchFamily="2" charset="2"/>
              <a:buChar char="§"/>
            </a:pPr>
            <a:r>
              <a:rPr lang="en-US" dirty="0"/>
              <a:t>Enhanced company image, e.g., conducting ethics training (not a good reason for ethics training!)</a:t>
            </a:r>
          </a:p>
          <a:p>
            <a:pPr>
              <a:buFont typeface="Wingdings" panose="05000000000000000000" pitchFamily="2" charset="2"/>
              <a:buChar char="§"/>
            </a:pPr>
            <a:r>
              <a:rPr lang="en-US" dirty="0"/>
              <a:t>Risk management, e.g., training about sexual harassment, diversity training</a:t>
            </a:r>
          </a:p>
          <a:p>
            <a:pPr marL="0" indent="0">
              <a:buNone/>
            </a:pPr>
            <a:endParaRPr lang="en-US" dirty="0"/>
          </a:p>
        </p:txBody>
      </p:sp>
      <p:sp>
        <p:nvSpPr>
          <p:cNvPr id="4" name="Slide Number Placeholder 3">
            <a:extLst>
              <a:ext uri="{FF2B5EF4-FFF2-40B4-BE49-F238E27FC236}">
                <a16:creationId xmlns:a16="http://schemas.microsoft.com/office/drawing/2014/main" id="{78DE5FC3-AA8A-4E11-817C-6AE748F09E1F}"/>
              </a:ext>
            </a:extLst>
          </p:cNvPr>
          <p:cNvSpPr>
            <a:spLocks noGrp="1"/>
          </p:cNvSpPr>
          <p:nvPr>
            <p:ph type="sldNum" sz="quarter" idx="12"/>
          </p:nvPr>
        </p:nvSpPr>
        <p:spPr/>
        <p:txBody>
          <a:bodyPr/>
          <a:lstStyle/>
          <a:p>
            <a:fld id="{FE42124E-40F3-497B-85D7-6B6A97B568DC}" type="slidenum">
              <a:rPr lang="en-US" smtClean="0"/>
              <a:t>13</a:t>
            </a:fld>
            <a:endParaRPr lang="en-US" dirty="0"/>
          </a:p>
        </p:txBody>
      </p:sp>
    </p:spTree>
    <p:extLst>
      <p:ext uri="{BB962C8B-B14F-4D97-AF65-F5344CB8AC3E}">
        <p14:creationId xmlns:p14="http://schemas.microsoft.com/office/powerpoint/2010/main" val="26493698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80D35-293A-46A9-BD98-E59C6C90E6C8}"/>
              </a:ext>
            </a:extLst>
          </p:cNvPr>
          <p:cNvSpPr>
            <a:spLocks noGrp="1"/>
          </p:cNvSpPr>
          <p:nvPr>
            <p:ph type="title"/>
          </p:nvPr>
        </p:nvSpPr>
        <p:spPr/>
        <p:txBody>
          <a:bodyPr/>
          <a:lstStyle/>
          <a:p>
            <a:r>
              <a:rPr lang="en-US" dirty="0"/>
              <a:t>Disadvantages of staff training</a:t>
            </a:r>
          </a:p>
        </p:txBody>
      </p:sp>
      <p:sp>
        <p:nvSpPr>
          <p:cNvPr id="3" name="Content Placeholder 2">
            <a:extLst>
              <a:ext uri="{FF2B5EF4-FFF2-40B4-BE49-F238E27FC236}">
                <a16:creationId xmlns:a16="http://schemas.microsoft.com/office/drawing/2014/main" id="{EDAD24C0-3529-4160-A95C-2CE66C54DBCE}"/>
              </a:ext>
            </a:extLst>
          </p:cNvPr>
          <p:cNvSpPr>
            <a:spLocks noGrp="1"/>
          </p:cNvSpPr>
          <p:nvPr>
            <p:ph idx="1"/>
          </p:nvPr>
        </p:nvSpPr>
        <p:spPr/>
        <p:txBody>
          <a:bodyPr>
            <a:normAutofit/>
          </a:bodyPr>
          <a:lstStyle/>
          <a:p>
            <a:r>
              <a:rPr lang="en-US" dirty="0"/>
              <a:t>Some of the disadvantages of staff training in organizations include;</a:t>
            </a:r>
          </a:p>
          <a:p>
            <a:pPr marL="457200" indent="-457200">
              <a:buFont typeface="+mj-lt"/>
              <a:buAutoNum type="alphaLcPeriod"/>
            </a:pPr>
            <a:r>
              <a:rPr lang="en-US" b="1" dirty="0"/>
              <a:t>Waste of time and money- </a:t>
            </a:r>
            <a:r>
              <a:rPr lang="en-US" dirty="0"/>
              <a:t>this is because monetary resources are required to for trainers costs, training venues, staff costs such as accommodation, meals among other costs. The staff productive hours are also spend in training rather than work place. </a:t>
            </a:r>
          </a:p>
          <a:p>
            <a:pPr marL="457200" indent="-457200">
              <a:buFont typeface="+mj-lt"/>
              <a:buAutoNum type="alphaLcPeriod"/>
            </a:pPr>
            <a:r>
              <a:rPr lang="en-US" b="1" dirty="0"/>
              <a:t>Loss of interest; </a:t>
            </a:r>
            <a:r>
              <a:rPr lang="en-US" dirty="0"/>
              <a:t>this may occur when the training hours take long hours. The staff become bored and uninterested in the subject matter. At this point, there is little or no information and data gained at this point as the employees are not listening to the trainers.</a:t>
            </a:r>
          </a:p>
        </p:txBody>
      </p:sp>
      <p:sp>
        <p:nvSpPr>
          <p:cNvPr id="4" name="Slide Number Placeholder 3">
            <a:extLst>
              <a:ext uri="{FF2B5EF4-FFF2-40B4-BE49-F238E27FC236}">
                <a16:creationId xmlns:a16="http://schemas.microsoft.com/office/drawing/2014/main" id="{48424591-DFCC-4A92-91CD-D51EDBB33264}"/>
              </a:ext>
            </a:extLst>
          </p:cNvPr>
          <p:cNvSpPr>
            <a:spLocks noGrp="1"/>
          </p:cNvSpPr>
          <p:nvPr>
            <p:ph type="sldNum" sz="quarter" idx="12"/>
          </p:nvPr>
        </p:nvSpPr>
        <p:spPr/>
        <p:txBody>
          <a:bodyPr/>
          <a:lstStyle/>
          <a:p>
            <a:fld id="{FE42124E-40F3-497B-85D7-6B6A97B568DC}" type="slidenum">
              <a:rPr lang="en-US" smtClean="0"/>
              <a:t>14</a:t>
            </a:fld>
            <a:endParaRPr lang="en-US" dirty="0"/>
          </a:p>
        </p:txBody>
      </p:sp>
    </p:spTree>
    <p:extLst>
      <p:ext uri="{BB962C8B-B14F-4D97-AF65-F5344CB8AC3E}">
        <p14:creationId xmlns:p14="http://schemas.microsoft.com/office/powerpoint/2010/main" val="126531989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5321E-634C-4240-8866-EB2770A22536}"/>
              </a:ext>
            </a:extLst>
          </p:cNvPr>
          <p:cNvSpPr>
            <a:spLocks noGrp="1"/>
          </p:cNvSpPr>
          <p:nvPr>
            <p:ph type="title"/>
          </p:nvPr>
        </p:nvSpPr>
        <p:spPr/>
        <p:txBody>
          <a:bodyPr/>
          <a:lstStyle/>
          <a:p>
            <a:r>
              <a:rPr lang="en-US" dirty="0"/>
              <a:t>Disadvantages</a:t>
            </a:r>
          </a:p>
        </p:txBody>
      </p:sp>
      <p:sp>
        <p:nvSpPr>
          <p:cNvPr id="3" name="Content Placeholder 2">
            <a:extLst>
              <a:ext uri="{FF2B5EF4-FFF2-40B4-BE49-F238E27FC236}">
                <a16:creationId xmlns:a16="http://schemas.microsoft.com/office/drawing/2014/main" id="{F387E251-B166-44EC-8FEC-42439F6DA744}"/>
              </a:ext>
            </a:extLst>
          </p:cNvPr>
          <p:cNvSpPr>
            <a:spLocks noGrp="1"/>
          </p:cNvSpPr>
          <p:nvPr>
            <p:ph idx="1"/>
          </p:nvPr>
        </p:nvSpPr>
        <p:spPr/>
        <p:txBody>
          <a:bodyPr>
            <a:normAutofit fontScale="92500" lnSpcReduction="10000"/>
          </a:bodyPr>
          <a:lstStyle/>
          <a:p>
            <a:pPr marL="0" indent="0">
              <a:buNone/>
            </a:pPr>
            <a:r>
              <a:rPr lang="en-US" b="1" dirty="0"/>
              <a:t>c. Leave for the new job</a:t>
            </a:r>
            <a:r>
              <a:rPr lang="en-US" dirty="0"/>
              <a:t>; </a:t>
            </a:r>
          </a:p>
          <a:p>
            <a:pPr marL="0" indent="0">
              <a:buNone/>
            </a:pPr>
            <a:r>
              <a:rPr lang="en-US" dirty="0"/>
              <a:t>Training employees in the organization enable them become updated with the latest knowledge and skills. They are well prepared as well as ready to move to new organizations where there are better offers and salary. </a:t>
            </a:r>
          </a:p>
          <a:p>
            <a:pPr marL="0" indent="0">
              <a:buNone/>
            </a:pPr>
            <a:r>
              <a:rPr lang="en-US" dirty="0"/>
              <a:t>d. </a:t>
            </a:r>
            <a:r>
              <a:rPr lang="en-US" b="1" dirty="0"/>
              <a:t>Control of training</a:t>
            </a:r>
            <a:r>
              <a:rPr lang="en-US" dirty="0"/>
              <a:t>; </a:t>
            </a:r>
          </a:p>
          <a:p>
            <a:pPr marL="0" indent="0">
              <a:buNone/>
            </a:pPr>
            <a:r>
              <a:rPr lang="en-US" dirty="0"/>
              <a:t>In circumstances where training is outsourced, the trainers are not able to determine how skilled and talented the employee is unlike their supervisors who interact with them on daily basis. Therefore, the employers have a duty to think what the employee is thinking about to ensure that they acquire the best from the training. Further, the employee may pick some bad habits and end up with quality less training hence spoiling the complete. Therefore, it is necessary for the trainers to have good control over training.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7B9B69D-E39B-4839-9A88-A18493306AFF}"/>
              </a:ext>
            </a:extLst>
          </p:cNvPr>
          <p:cNvSpPr>
            <a:spLocks noGrp="1"/>
          </p:cNvSpPr>
          <p:nvPr>
            <p:ph type="sldNum" sz="quarter" idx="12"/>
          </p:nvPr>
        </p:nvSpPr>
        <p:spPr/>
        <p:txBody>
          <a:bodyPr/>
          <a:lstStyle/>
          <a:p>
            <a:fld id="{FE42124E-40F3-497B-85D7-6B6A97B568DC}" type="slidenum">
              <a:rPr lang="en-US" smtClean="0"/>
              <a:t>15</a:t>
            </a:fld>
            <a:endParaRPr lang="en-US" dirty="0"/>
          </a:p>
        </p:txBody>
      </p:sp>
    </p:spTree>
    <p:extLst>
      <p:ext uri="{BB962C8B-B14F-4D97-AF65-F5344CB8AC3E}">
        <p14:creationId xmlns:p14="http://schemas.microsoft.com/office/powerpoint/2010/main" val="66229685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4C6CD-058E-4974-8899-16C135524528}"/>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F8B811F5-9C28-4BC0-9833-E673646684D9}"/>
              </a:ext>
            </a:extLst>
          </p:cNvPr>
          <p:cNvSpPr>
            <a:spLocks noGrp="1"/>
          </p:cNvSpPr>
          <p:nvPr>
            <p:ph idx="1"/>
          </p:nvPr>
        </p:nvSpPr>
        <p:spPr/>
        <p:txBody>
          <a:bodyPr vert="horz"/>
          <a:lstStyle/>
          <a:p>
            <a:pPr marL="0" indent="-640080">
              <a:buNone/>
            </a:pPr>
            <a:r>
              <a:rPr lang="en-US" dirty="0"/>
              <a:t>Kraiger, K., Passmore, J., &amp; Rebelo, N. (2015). The psychology of training, development, and performance improvement. </a:t>
            </a:r>
            <a:r>
              <a:rPr lang="en-US" i="1" dirty="0"/>
              <a:t>The Wiley Blackwell handbook of the psychology of training, development, and performance improvement</a:t>
            </a:r>
            <a:r>
              <a:rPr lang="en-US" dirty="0"/>
              <a:t>, 1-9.</a:t>
            </a:r>
          </a:p>
          <a:p>
            <a:pPr marL="0" indent="-457200">
              <a:buNone/>
            </a:pPr>
            <a:r>
              <a:rPr lang="en-US" dirty="0"/>
              <a:t>Dobmeyer, A. C., Hunter, C. L., Corso, M. L., Nielsen, M. K., Corso, K. A., Polizzi, N. C., &amp; Earles, J. E. (2016). Primary care behavioral health provider training: Systematic development and implementation in a large medical system. </a:t>
            </a:r>
            <a:r>
              <a:rPr lang="en-US" i="1" dirty="0"/>
              <a:t>Journal of clinical psychology in medical settings</a:t>
            </a:r>
            <a:r>
              <a:rPr lang="en-US" dirty="0"/>
              <a:t>, </a:t>
            </a:r>
            <a:r>
              <a:rPr lang="en-US" i="1" dirty="0"/>
              <a:t>23</a:t>
            </a:r>
            <a:r>
              <a:rPr lang="en-US" dirty="0"/>
              <a:t>(3), 207-224.</a:t>
            </a:r>
          </a:p>
          <a:p>
            <a:pPr marL="0" indent="-457200">
              <a:buNone/>
            </a:pPr>
            <a:r>
              <a:rPr lang="en-US" dirty="0"/>
              <a:t>Saks, A. (2015). </a:t>
            </a:r>
            <a:r>
              <a:rPr lang="en-US" i="1" dirty="0"/>
              <a:t>Managing Performance Through Training &amp; Development, (Canadian ed.)</a:t>
            </a:r>
            <a:r>
              <a:rPr lang="en-US" dirty="0"/>
              <a:t>. Nelson Education.</a:t>
            </a:r>
          </a:p>
        </p:txBody>
      </p:sp>
      <p:sp>
        <p:nvSpPr>
          <p:cNvPr id="4" name="Slide Number Placeholder 3">
            <a:extLst>
              <a:ext uri="{FF2B5EF4-FFF2-40B4-BE49-F238E27FC236}">
                <a16:creationId xmlns:a16="http://schemas.microsoft.com/office/drawing/2014/main" id="{B3831F75-F046-41EA-9F41-116F8D4D6E07}"/>
              </a:ext>
            </a:extLst>
          </p:cNvPr>
          <p:cNvSpPr>
            <a:spLocks noGrp="1"/>
          </p:cNvSpPr>
          <p:nvPr>
            <p:ph type="sldNum" sz="quarter" idx="12"/>
          </p:nvPr>
        </p:nvSpPr>
        <p:spPr/>
        <p:txBody>
          <a:bodyPr/>
          <a:lstStyle/>
          <a:p>
            <a:fld id="{FE42124E-40F3-497B-85D7-6B6A97B568DC}" type="slidenum">
              <a:rPr lang="en-US" smtClean="0"/>
              <a:t>16</a:t>
            </a:fld>
            <a:endParaRPr lang="en-US" dirty="0"/>
          </a:p>
        </p:txBody>
      </p:sp>
    </p:spTree>
    <p:extLst>
      <p:ext uri="{BB962C8B-B14F-4D97-AF65-F5344CB8AC3E}">
        <p14:creationId xmlns:p14="http://schemas.microsoft.com/office/powerpoint/2010/main" val="3668744704"/>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96C67-A4E5-4FD3-BFD3-92B4A912B87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F1C2469-23A7-4B5F-AFE0-238475BE1D79}"/>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Thank you</a:t>
            </a:r>
          </a:p>
        </p:txBody>
      </p:sp>
      <p:sp>
        <p:nvSpPr>
          <p:cNvPr id="4" name="Slide Number Placeholder 3">
            <a:extLst>
              <a:ext uri="{FF2B5EF4-FFF2-40B4-BE49-F238E27FC236}">
                <a16:creationId xmlns:a16="http://schemas.microsoft.com/office/drawing/2014/main" id="{79188CAE-78CC-49AD-A886-377FEC0F65F9}"/>
              </a:ext>
            </a:extLst>
          </p:cNvPr>
          <p:cNvSpPr>
            <a:spLocks noGrp="1"/>
          </p:cNvSpPr>
          <p:nvPr>
            <p:ph type="sldNum" sz="quarter" idx="12"/>
          </p:nvPr>
        </p:nvSpPr>
        <p:spPr/>
        <p:txBody>
          <a:bodyPr/>
          <a:lstStyle/>
          <a:p>
            <a:fld id="{FE42124E-40F3-497B-85D7-6B6A97B568DC}" type="slidenum">
              <a:rPr lang="en-US" smtClean="0"/>
              <a:t>17</a:t>
            </a:fld>
            <a:endParaRPr lang="en-US" dirty="0"/>
          </a:p>
        </p:txBody>
      </p:sp>
    </p:spTree>
    <p:extLst>
      <p:ext uri="{BB962C8B-B14F-4D97-AF65-F5344CB8AC3E}">
        <p14:creationId xmlns:p14="http://schemas.microsoft.com/office/powerpoint/2010/main" val="796022764"/>
      </p:ext>
    </p:extLst>
  </p:cSld>
  <p:clrMapOvr>
    <a:masterClrMapping/>
  </p:clrMapOvr>
  <p:transition spd="slow">
    <p:randomBar dir="ver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2964</TotalTime>
  <Words>1305</Words>
  <Application>Microsoft Office PowerPoint</Application>
  <PresentationFormat>Widescreen</PresentationFormat>
  <Paragraphs>120</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Century Gothic</vt:lpstr>
      <vt:lpstr>Helvetica</vt:lpstr>
      <vt:lpstr>Wingdings</vt:lpstr>
      <vt:lpstr>Wingdings 3</vt:lpstr>
      <vt:lpstr>Ion</vt:lpstr>
      <vt:lpstr>The systems model of training</vt:lpstr>
      <vt:lpstr>The System Model Training</vt:lpstr>
      <vt:lpstr>The systems model</vt:lpstr>
      <vt:lpstr>Analyze and identify</vt:lpstr>
      <vt:lpstr>Design</vt:lpstr>
      <vt:lpstr>Development</vt:lpstr>
      <vt:lpstr>Implementation</vt:lpstr>
      <vt:lpstr>Evaluation</vt:lpstr>
      <vt:lpstr>Reasons for Employee Training and Development</vt:lpstr>
      <vt:lpstr>Benefits from Employee Training and Development </vt:lpstr>
      <vt:lpstr>Types of staff training</vt:lpstr>
      <vt:lpstr>Training methods to adopt</vt:lpstr>
      <vt:lpstr>Benefits</vt:lpstr>
      <vt:lpstr>Disadvantages of staff training</vt:lpstr>
      <vt:lpstr>Disadvantages</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systems model of training</dc:title>
  <dc:creator>Michael W. Mutinda</dc:creator>
  <cp:lastModifiedBy>Michael W. Mutinda</cp:lastModifiedBy>
  <cp:revision>19</cp:revision>
  <dcterms:created xsi:type="dcterms:W3CDTF">2019-10-10T02:49:54Z</dcterms:created>
  <dcterms:modified xsi:type="dcterms:W3CDTF">2019-10-12T04:44:42Z</dcterms:modified>
</cp:coreProperties>
</file>